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2"/>
    <p:sldId id="257" r:id="rId3"/>
    <p:sldId id="277" r:id="rId4"/>
    <p:sldId id="275" r:id="rId5"/>
    <p:sldId id="276" r:id="rId6"/>
    <p:sldId id="274" r:id="rId7"/>
  </p:sldIdLst>
  <p:sldSz cx="18288000" cy="10287000"/>
  <p:notesSz cx="6858000" cy="9144000"/>
  <p:embeddedFontLst>
    <p:embeddedFont>
      <p:font typeface="Asap SemiBold" panose="020F0704030202060203" pitchFamily="34" charset="77"/>
      <p:regular r:id="rId9"/>
      <p:bold r:id="rId10"/>
    </p:embeddedFont>
    <p:embeddedFont>
      <p:font typeface="Calibri" panose="020F0502020204030204" pitchFamily="34" charset="0"/>
      <p:regular r:id="rId11"/>
      <p:bold r:id="rId12"/>
      <p:italic r:id="rId13"/>
      <p:boldItalic r:id="rId14"/>
    </p:embeddedFont>
    <p:embeddedFont>
      <p:font typeface="Nunito" pitchFamily="2" charset="77"/>
      <p:regular r:id="rId15"/>
      <p:bold r:id="rId16"/>
      <p:italic r:id="rId17"/>
      <p:boldItalic r:id="rId18"/>
    </p:embeddedFont>
    <p:embeddedFont>
      <p:font typeface="Nunito Bold" pitchFamily="2" charset="77"/>
      <p:regular r:id="rId19"/>
      <p:bold r:id="rId20"/>
    </p:embeddedFont>
    <p:embeddedFont>
      <p:font typeface="Nunito Sans Bold" pitchFamily="2" charset="77"/>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9" autoAdjust="0"/>
    <p:restoredTop sz="94582" autoAdjust="0"/>
  </p:normalViewPr>
  <p:slideViewPr>
    <p:cSldViewPr>
      <p:cViewPr>
        <p:scale>
          <a:sx n="63" d="100"/>
          <a:sy n="63" d="100"/>
        </p:scale>
        <p:origin x="144" y="7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939B43-0DA5-47BD-9F45-FAD6C1E109EE}" type="datetimeFigureOut">
              <a:rPr lang="en-US" smtClean="0"/>
              <a:t>4/6/22</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C5F84-9D0B-4CC3-9838-841644CE0104}" type="slidenum">
              <a:rPr lang="en-US" smtClean="0"/>
              <a:t>‹#›</a:t>
            </a:fld>
            <a:endParaRPr lang="en-US"/>
          </a:p>
        </p:txBody>
      </p:sp>
    </p:spTree>
    <p:extLst>
      <p:ext uri="{BB962C8B-B14F-4D97-AF65-F5344CB8AC3E}">
        <p14:creationId xmlns:p14="http://schemas.microsoft.com/office/powerpoint/2010/main" val="411043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CAF789-FC20-4FC2-958E-5BCD43C1E0DD}" type="datetime1">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066617-307E-4637-8871-5B5F226064AF}" type="datetime1">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22D6A1-2329-434F-A37B-41CA6F7D3945}" type="datetime1">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B5C369-5F2E-44D0-9908-CCB7CDA59869}" type="datetime1">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1E53AC-09F8-4CA0-BFD1-5A5659652117}" type="datetime1">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E625F91-8D9E-407E-9943-F3FD3EDC4290}" type="datetime1">
              <a:rPr lang="en-US" smtClean="0"/>
              <a:t>4/6/22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5F7FC-5AC6-46FF-ABF5-EB81F87D1BA5}" type="datetime1">
              <a:rPr lang="en-US" smtClean="0"/>
              <a:t>4/6/22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BCEA76-0CA2-40F9-B0FE-40A0A11056FF}" type="datetime1">
              <a:rPr lang="en-US" smtClean="0"/>
              <a:t>4/6/22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8130E-BAE4-46EA-82FF-42622741595E}" type="datetime1">
              <a:rPr lang="en-US" smtClean="0"/>
              <a:t>4/6/22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760516-4285-462D-9A25-B558D0BCA652}" type="datetime1">
              <a:rPr lang="en-US" smtClean="0"/>
              <a:t>4/6/22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F34083-11F8-4451-9FFB-E21296E02082}" type="datetime1">
              <a:rPr lang="en-US" smtClean="0"/>
              <a:t>4/6/22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946BA-2A30-4330-8F84-9D193DE5DD81}" type="datetime1">
              <a:rPr lang="en-US" smtClean="0"/>
              <a:t>4/6/22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7.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9239250"/>
            <a:ext cx="7589385" cy="0"/>
          </a:xfrm>
          <a:prstGeom prst="line">
            <a:avLst/>
          </a:prstGeom>
          <a:ln w="19050" cap="rnd">
            <a:solidFill>
              <a:srgbClr val="243762"/>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792561" y="234409"/>
            <a:ext cx="984161" cy="984161"/>
          </a:xfrm>
          <a:prstGeom prst="rect">
            <a:avLst/>
          </a:prstGeom>
        </p:spPr>
      </p:pic>
      <p:sp>
        <p:nvSpPr>
          <p:cNvPr id="6" name="TextBox 6"/>
          <p:cNvSpPr txBox="1"/>
          <p:nvPr/>
        </p:nvSpPr>
        <p:spPr>
          <a:xfrm>
            <a:off x="8608912" y="8616123"/>
            <a:ext cx="8789829" cy="615553"/>
          </a:xfrm>
          <a:prstGeom prst="rect">
            <a:avLst/>
          </a:prstGeom>
        </p:spPr>
        <p:txBody>
          <a:bodyPr wrap="square" lIns="0" tIns="0" rIns="0" bIns="0" rtlCol="0" anchor="t">
            <a:spAutoFit/>
          </a:bodyPr>
          <a:lstStyle/>
          <a:p>
            <a:r>
              <a:rPr lang="en-US" sz="4000"/>
              <a:t>Lập trình sử dụng API | ThS. Lê Ngọc Hiếu</a:t>
            </a:r>
          </a:p>
        </p:txBody>
      </p:sp>
      <p:sp>
        <p:nvSpPr>
          <p:cNvPr id="8" name="TextBox 8"/>
          <p:cNvSpPr txBox="1"/>
          <p:nvPr/>
        </p:nvSpPr>
        <p:spPr>
          <a:xfrm>
            <a:off x="2099444" y="247020"/>
            <a:ext cx="6513984" cy="971550"/>
          </a:xfrm>
          <a:prstGeom prst="rect">
            <a:avLst/>
          </a:prstGeom>
        </p:spPr>
        <p:txBody>
          <a:bodyPr lIns="0" tIns="0" rIns="0" bIns="0" rtlCol="0" anchor="t">
            <a:spAutoFit/>
          </a:bodyPr>
          <a:lstStyle/>
          <a:p>
            <a:pPr algn="ctr">
              <a:lnSpc>
                <a:spcPts val="3840"/>
              </a:lnSpc>
            </a:pPr>
            <a:r>
              <a:rPr lang="en-US" sz="3200">
                <a:solidFill>
                  <a:srgbClr val="000000"/>
                </a:solidFill>
                <a:latin typeface="Nunito Sans Bold"/>
              </a:rPr>
              <a:t>Trường Đại học Giao thông Vận tải</a:t>
            </a:r>
          </a:p>
          <a:p>
            <a:pPr>
              <a:lnSpc>
                <a:spcPts val="3840"/>
              </a:lnSpc>
              <a:spcBef>
                <a:spcPct val="0"/>
              </a:spcBef>
            </a:pPr>
            <a:r>
              <a:rPr lang="en-US" sz="3200">
                <a:solidFill>
                  <a:srgbClr val="000000"/>
                </a:solidFill>
                <a:latin typeface="Nunito Sans Bold"/>
              </a:rPr>
              <a:t>Phân hiệu tại TP. Hồ Chí Minh</a:t>
            </a:r>
          </a:p>
        </p:txBody>
      </p:sp>
      <p:sp>
        <p:nvSpPr>
          <p:cNvPr id="9" name="TextBox 9"/>
          <p:cNvSpPr txBox="1"/>
          <p:nvPr/>
        </p:nvSpPr>
        <p:spPr>
          <a:xfrm>
            <a:off x="1028700" y="6305550"/>
            <a:ext cx="7580212" cy="3052118"/>
          </a:xfrm>
          <a:prstGeom prst="rect">
            <a:avLst/>
          </a:prstGeom>
        </p:spPr>
        <p:txBody>
          <a:bodyPr lIns="0" tIns="0" rIns="0" bIns="0" rtlCol="0" anchor="t">
            <a:spAutoFit/>
          </a:bodyPr>
          <a:lstStyle/>
          <a:p>
            <a:pPr>
              <a:lnSpc>
                <a:spcPts val="3359"/>
              </a:lnSpc>
            </a:pPr>
            <a:r>
              <a:rPr lang="en-US" sz="2799">
                <a:solidFill>
                  <a:srgbClr val="000000"/>
                </a:solidFill>
                <a:latin typeface="Nunito Bold"/>
              </a:rPr>
              <a:t>Thành viên nhóm:</a:t>
            </a:r>
          </a:p>
          <a:p>
            <a:pPr marL="604519" lvl="1" indent="-302260">
              <a:lnSpc>
                <a:spcPts val="3359"/>
              </a:lnSpc>
              <a:buFont typeface="Arial"/>
              <a:buChar char="•"/>
            </a:pPr>
            <a:r>
              <a:rPr lang="en-US" sz="2799">
                <a:solidFill>
                  <a:srgbClr val="000000"/>
                </a:solidFill>
                <a:latin typeface="Nunito"/>
              </a:rPr>
              <a:t>Võ Đoàn Hoàng Long - 6051071067</a:t>
            </a:r>
          </a:p>
          <a:p>
            <a:pPr marL="604519" lvl="1" indent="-302260">
              <a:lnSpc>
                <a:spcPts val="3359"/>
              </a:lnSpc>
              <a:buFont typeface="Arial"/>
              <a:buChar char="•"/>
            </a:pPr>
            <a:r>
              <a:rPr lang="en-US" sz="2799">
                <a:solidFill>
                  <a:srgbClr val="000000"/>
                </a:solidFill>
                <a:latin typeface="Nunito"/>
              </a:rPr>
              <a:t>Nguyễn Thanh Hòa - 6051071043</a:t>
            </a:r>
          </a:p>
          <a:p>
            <a:pPr marL="604519" lvl="1" indent="-302260">
              <a:lnSpc>
                <a:spcPts val="3359"/>
              </a:lnSpc>
              <a:buFont typeface="Arial"/>
              <a:buChar char="•"/>
            </a:pPr>
            <a:r>
              <a:rPr lang="en-US" sz="2799">
                <a:solidFill>
                  <a:srgbClr val="000000"/>
                </a:solidFill>
                <a:latin typeface="Nunito"/>
              </a:rPr>
              <a:t>Bùi Văn Tân - 6051071104</a:t>
            </a:r>
          </a:p>
          <a:p>
            <a:pPr marL="604519" lvl="1" indent="-302260">
              <a:lnSpc>
                <a:spcPts val="3359"/>
              </a:lnSpc>
              <a:buFont typeface="Arial"/>
              <a:buChar char="•"/>
            </a:pPr>
            <a:r>
              <a:rPr lang="en-US" sz="2799">
                <a:solidFill>
                  <a:srgbClr val="000000"/>
                </a:solidFill>
                <a:latin typeface="Nunito"/>
              </a:rPr>
              <a:t>Phạm Hoàng Hải - 6051071035</a:t>
            </a:r>
          </a:p>
          <a:p>
            <a:pPr marL="604519" lvl="1" indent="-302260">
              <a:lnSpc>
                <a:spcPts val="3359"/>
              </a:lnSpc>
              <a:buFont typeface="Arial"/>
              <a:buChar char="•"/>
            </a:pPr>
            <a:r>
              <a:rPr lang="en-US" sz="2799">
                <a:solidFill>
                  <a:srgbClr val="000000"/>
                </a:solidFill>
                <a:latin typeface="Nunito"/>
              </a:rPr>
              <a:t>Nguyễn Lê Vinh – 6051071142</a:t>
            </a:r>
          </a:p>
          <a:p>
            <a:pPr marL="604519" lvl="1" indent="-302260">
              <a:lnSpc>
                <a:spcPts val="3359"/>
              </a:lnSpc>
              <a:buFont typeface="Arial"/>
              <a:buChar char="•"/>
            </a:pPr>
            <a:r>
              <a:rPr lang="en-US" sz="2799">
                <a:solidFill>
                  <a:srgbClr val="000000"/>
                </a:solidFill>
                <a:latin typeface="Nunito"/>
              </a:rPr>
              <a:t>Đoàn Phước Nhật - 6051071083</a:t>
            </a:r>
          </a:p>
        </p:txBody>
      </p:sp>
      <p:sp>
        <p:nvSpPr>
          <p:cNvPr id="10" name="Chỗ dành sẵn cho Số hiệu Bản chiếu 9">
            <a:extLst>
              <a:ext uri="{FF2B5EF4-FFF2-40B4-BE49-F238E27FC236}">
                <a16:creationId xmlns:a16="http://schemas.microsoft.com/office/drawing/2014/main" id="{B33C7B9B-F0E3-4C30-92F5-E4DA21D4FB93}"/>
              </a:ext>
            </a:extLst>
          </p:cNvPr>
          <p:cNvSpPr>
            <a:spLocks noGrp="1"/>
          </p:cNvSpPr>
          <p:nvPr>
            <p:ph type="sldNum" sz="quarter" idx="12"/>
          </p:nvPr>
        </p:nvSpPr>
        <p:spPr>
          <a:xfrm>
            <a:off x="15666585" y="9602820"/>
            <a:ext cx="2133600" cy="365125"/>
          </a:xfrm>
        </p:spPr>
        <p:txBody>
          <a:bodyPr/>
          <a:lstStyle/>
          <a:p>
            <a:fld id="{B6F15528-21DE-4FAA-801E-634DDDAF4B2B}" type="slidenum">
              <a:rPr lang="en-US" sz="2800" smtClean="0">
                <a:solidFill>
                  <a:srgbClr val="002060"/>
                </a:solidFill>
                <a:latin typeface="Nunito" pitchFamily="2" charset="0"/>
              </a:rPr>
              <a:pPr/>
              <a:t>1</a:t>
            </a:fld>
            <a:endParaRPr lang="en-US" sz="2800">
              <a:solidFill>
                <a:srgbClr val="002060"/>
              </a:solidFill>
              <a:latin typeface="Nunito" pitchFamily="2" charset="0"/>
            </a:endParaRPr>
          </a:p>
        </p:txBody>
      </p:sp>
      <p:sp>
        <p:nvSpPr>
          <p:cNvPr id="3" name="Rectangle 2">
            <a:extLst>
              <a:ext uri="{FF2B5EF4-FFF2-40B4-BE49-F238E27FC236}">
                <a16:creationId xmlns:a16="http://schemas.microsoft.com/office/drawing/2014/main" id="{B719F9A3-70A1-BC40-B203-345D734446D6}"/>
              </a:ext>
            </a:extLst>
          </p:cNvPr>
          <p:cNvSpPr/>
          <p:nvPr/>
        </p:nvSpPr>
        <p:spPr>
          <a:xfrm>
            <a:off x="4211527" y="3254228"/>
            <a:ext cx="9864945" cy="1015663"/>
          </a:xfrm>
          <a:prstGeom prst="rect">
            <a:avLst/>
          </a:prstGeom>
          <a:noFill/>
        </p:spPr>
        <p:txBody>
          <a:bodyPr wrap="none" lIns="91440" tIns="45720" rIns="91440" bIns="45720">
            <a:spAutoFit/>
          </a:bodyPr>
          <a:lstStyle/>
          <a:p>
            <a:pPr algn="ctr"/>
            <a:r>
              <a:rPr lang="en-US" sz="60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Website Lưu Trữ Bằng Firebase</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84FD"/>
        </a:solidFill>
        <a:effectLst/>
      </p:bgPr>
    </p:bg>
    <p:spTree>
      <p:nvGrpSpPr>
        <p:cNvPr id="1" name=""/>
        <p:cNvGrpSpPr/>
        <p:nvPr/>
      </p:nvGrpSpPr>
      <p:grpSpPr>
        <a:xfrm>
          <a:off x="0" y="0"/>
          <a:ext cx="0" cy="0"/>
          <a:chOff x="0" y="0"/>
          <a:chExt cx="0" cy="0"/>
        </a:xfrm>
      </p:grpSpPr>
      <p:grpSp>
        <p:nvGrpSpPr>
          <p:cNvPr id="2" name="Group 2"/>
          <p:cNvGrpSpPr/>
          <p:nvPr/>
        </p:nvGrpSpPr>
        <p:grpSpPr>
          <a:xfrm>
            <a:off x="741998" y="1028700"/>
            <a:ext cx="16804005" cy="8665845"/>
            <a:chOff x="0" y="0"/>
            <a:chExt cx="6317088" cy="3257730"/>
          </a:xfrm>
        </p:grpSpPr>
        <p:sp>
          <p:nvSpPr>
            <p:cNvPr id="3" name="Freeform 3"/>
            <p:cNvSpPr/>
            <p:nvPr/>
          </p:nvSpPr>
          <p:spPr>
            <a:xfrm>
              <a:off x="0" y="0"/>
              <a:ext cx="6317088" cy="3257730"/>
            </a:xfrm>
            <a:custGeom>
              <a:avLst/>
              <a:gdLst/>
              <a:ahLst/>
              <a:cxnLst/>
              <a:rect l="l" t="t" r="r" b="b"/>
              <a:pathLst>
                <a:path w="6317088" h="3257730">
                  <a:moveTo>
                    <a:pt x="6192628" y="3257729"/>
                  </a:moveTo>
                  <a:lnTo>
                    <a:pt x="124460" y="3257729"/>
                  </a:lnTo>
                  <a:cubicBezTo>
                    <a:pt x="55880" y="3257729"/>
                    <a:pt x="0" y="3201850"/>
                    <a:pt x="0" y="3133270"/>
                  </a:cubicBezTo>
                  <a:lnTo>
                    <a:pt x="0" y="124460"/>
                  </a:lnTo>
                  <a:cubicBezTo>
                    <a:pt x="0" y="55880"/>
                    <a:pt x="55880" y="0"/>
                    <a:pt x="124460" y="0"/>
                  </a:cubicBezTo>
                  <a:lnTo>
                    <a:pt x="6192628" y="0"/>
                  </a:lnTo>
                  <a:cubicBezTo>
                    <a:pt x="6261208" y="0"/>
                    <a:pt x="6317088" y="55880"/>
                    <a:pt x="6317088" y="124460"/>
                  </a:cubicBezTo>
                  <a:lnTo>
                    <a:pt x="6317088" y="3133270"/>
                  </a:lnTo>
                  <a:cubicBezTo>
                    <a:pt x="6317088" y="3201850"/>
                    <a:pt x="6261208" y="3257730"/>
                    <a:pt x="6192628" y="3257730"/>
                  </a:cubicBezTo>
                  <a:close/>
                </a:path>
              </a:pathLst>
            </a:custGeom>
            <a:solidFill>
              <a:srgbClr val="FFFFFF"/>
            </a:solidFill>
          </p:spPr>
        </p:sp>
      </p:grpSp>
      <p:sp>
        <p:nvSpPr>
          <p:cNvPr id="4" name="AutoShape 4"/>
          <p:cNvSpPr/>
          <p:nvPr/>
        </p:nvSpPr>
        <p:spPr>
          <a:xfrm>
            <a:off x="1028700" y="9258300"/>
            <a:ext cx="16207756" cy="0"/>
          </a:xfrm>
          <a:prstGeom prst="line">
            <a:avLst/>
          </a:prstGeom>
          <a:ln w="19050" cap="rnd">
            <a:solidFill>
              <a:srgbClr val="243762"/>
            </a:solidFill>
            <a:prstDash val="solid"/>
            <a:headEnd type="none" w="sm" len="sm"/>
            <a:tailEnd type="none" w="sm" len="sm"/>
          </a:ln>
        </p:spPr>
      </p:sp>
      <p:grpSp>
        <p:nvGrpSpPr>
          <p:cNvPr id="5" name="Group 5"/>
          <p:cNvGrpSpPr/>
          <p:nvPr/>
        </p:nvGrpSpPr>
        <p:grpSpPr>
          <a:xfrm>
            <a:off x="1028700" y="329323"/>
            <a:ext cx="1180690" cy="317500"/>
            <a:chOff x="0" y="0"/>
            <a:chExt cx="1574253" cy="423333"/>
          </a:xfrm>
        </p:grpSpPr>
        <p:grpSp>
          <p:nvGrpSpPr>
            <p:cNvPr id="6" name="Group 6"/>
            <p:cNvGrpSpPr/>
            <p:nvPr/>
          </p:nvGrpSpPr>
          <p:grpSpPr>
            <a:xfrm>
              <a:off x="0" y="0"/>
              <a:ext cx="423333" cy="42333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9A159"/>
              </a:solidFill>
            </p:spPr>
          </p:sp>
        </p:grpSp>
        <p:grpSp>
          <p:nvGrpSpPr>
            <p:cNvPr id="8" name="Group 8"/>
            <p:cNvGrpSpPr/>
            <p:nvPr/>
          </p:nvGrpSpPr>
          <p:grpSpPr>
            <a:xfrm>
              <a:off x="575460" y="0"/>
              <a:ext cx="423333" cy="42333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D16A"/>
              </a:solidFill>
            </p:spPr>
          </p:sp>
        </p:grpSp>
        <p:grpSp>
          <p:nvGrpSpPr>
            <p:cNvPr id="10" name="Group 10"/>
            <p:cNvGrpSpPr/>
            <p:nvPr/>
          </p:nvGrpSpPr>
          <p:grpSpPr>
            <a:xfrm>
              <a:off x="1150919" y="0"/>
              <a:ext cx="423333" cy="42333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747C4"/>
              </a:solidFill>
            </p:spPr>
          </p:sp>
        </p:gr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00400" y="2705100"/>
            <a:ext cx="781287" cy="868097"/>
          </a:xfrm>
          <a:prstGeom prst="rect">
            <a:avLst/>
          </a:prstGeom>
        </p:spPr>
      </p:pic>
      <p:sp>
        <p:nvSpPr>
          <p:cNvPr id="25" name="TextBox 25"/>
          <p:cNvSpPr txBox="1"/>
          <p:nvPr/>
        </p:nvSpPr>
        <p:spPr>
          <a:xfrm>
            <a:off x="7613129" y="1353712"/>
            <a:ext cx="3061742" cy="923925"/>
          </a:xfrm>
          <a:prstGeom prst="rect">
            <a:avLst/>
          </a:prstGeom>
        </p:spPr>
        <p:txBody>
          <a:bodyPr lIns="0" tIns="0" rIns="0" bIns="0" rtlCol="0" anchor="t">
            <a:spAutoFit/>
          </a:bodyPr>
          <a:lstStyle/>
          <a:p>
            <a:pPr algn="ctr">
              <a:lnSpc>
                <a:spcPts val="7200"/>
              </a:lnSpc>
              <a:spcBef>
                <a:spcPct val="0"/>
              </a:spcBef>
            </a:pPr>
            <a:r>
              <a:rPr lang="en-US" sz="6000">
                <a:solidFill>
                  <a:srgbClr val="F9A159"/>
                </a:solidFill>
                <a:latin typeface="Asap SemiBold"/>
              </a:rPr>
              <a:t>Nội dung</a:t>
            </a:r>
          </a:p>
        </p:txBody>
      </p:sp>
      <p:sp>
        <p:nvSpPr>
          <p:cNvPr id="27" name="Chỗ dành sẵn cho Số hiệu Bản chiếu 9">
            <a:extLst>
              <a:ext uri="{FF2B5EF4-FFF2-40B4-BE49-F238E27FC236}">
                <a16:creationId xmlns:a16="http://schemas.microsoft.com/office/drawing/2014/main" id="{B6133AC2-1CB8-419B-A932-8F151741B020}"/>
              </a:ext>
            </a:extLst>
          </p:cNvPr>
          <p:cNvSpPr>
            <a:spLocks noGrp="1"/>
          </p:cNvSpPr>
          <p:nvPr>
            <p:ph type="sldNum" sz="quarter" idx="12"/>
          </p:nvPr>
        </p:nvSpPr>
        <p:spPr>
          <a:xfrm>
            <a:off x="15666585" y="9602820"/>
            <a:ext cx="2133600" cy="365125"/>
          </a:xfrm>
        </p:spPr>
        <p:txBody>
          <a:bodyPr/>
          <a:lstStyle/>
          <a:p>
            <a:fld id="{B6F15528-21DE-4FAA-801E-634DDDAF4B2B}" type="slidenum">
              <a:rPr lang="en-US" sz="2800" smtClean="0">
                <a:solidFill>
                  <a:srgbClr val="002060"/>
                </a:solidFill>
                <a:latin typeface="Nunito" pitchFamily="2" charset="0"/>
              </a:rPr>
              <a:pPr/>
              <a:t>2</a:t>
            </a:fld>
            <a:endParaRPr lang="en-US" sz="2800">
              <a:solidFill>
                <a:srgbClr val="002060"/>
              </a:solidFill>
              <a:latin typeface="Nunito" pitchFamily="2" charset="0"/>
            </a:endParaRPr>
          </a:p>
        </p:txBody>
      </p:sp>
      <p:pic>
        <p:nvPicPr>
          <p:cNvPr id="28" name="Picture 14">
            <a:extLst>
              <a:ext uri="{FF2B5EF4-FFF2-40B4-BE49-F238E27FC236}">
                <a16:creationId xmlns:a16="http://schemas.microsoft.com/office/drawing/2014/main" id="{637149B3-84B1-7348-9CA0-E3B36F5F2A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00400" y="4547940"/>
            <a:ext cx="781287" cy="868097"/>
          </a:xfrm>
          <a:prstGeom prst="rect">
            <a:avLst/>
          </a:prstGeom>
        </p:spPr>
      </p:pic>
      <p:pic>
        <p:nvPicPr>
          <p:cNvPr id="29" name="Picture 14">
            <a:extLst>
              <a:ext uri="{FF2B5EF4-FFF2-40B4-BE49-F238E27FC236}">
                <a16:creationId xmlns:a16="http://schemas.microsoft.com/office/drawing/2014/main" id="{11ED1223-8C33-B049-8154-B9A9E6D48D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00400" y="6291057"/>
            <a:ext cx="781287" cy="868097"/>
          </a:xfrm>
          <a:prstGeom prst="rect">
            <a:avLst/>
          </a:prstGeom>
        </p:spPr>
      </p:pic>
      <p:sp>
        <p:nvSpPr>
          <p:cNvPr id="26" name="TextBox 25">
            <a:extLst>
              <a:ext uri="{FF2B5EF4-FFF2-40B4-BE49-F238E27FC236}">
                <a16:creationId xmlns:a16="http://schemas.microsoft.com/office/drawing/2014/main" id="{8C11A919-B63E-F44F-9FF1-7D3DCD16746C}"/>
              </a:ext>
            </a:extLst>
          </p:cNvPr>
          <p:cNvSpPr txBox="1"/>
          <p:nvPr/>
        </p:nvSpPr>
        <p:spPr>
          <a:xfrm>
            <a:off x="5042531" y="2769816"/>
            <a:ext cx="3467616" cy="646331"/>
          </a:xfrm>
          <a:prstGeom prst="rect">
            <a:avLst/>
          </a:prstGeom>
          <a:noFill/>
        </p:spPr>
        <p:txBody>
          <a:bodyPr wrap="none" rtlCol="0">
            <a:spAutoFit/>
          </a:bodyPr>
          <a:lstStyle/>
          <a:p>
            <a:r>
              <a:rPr lang="en-VN" sz="3600">
                <a:latin typeface="Arial" panose="020B0604020202020204" pitchFamily="34" charset="0"/>
                <a:cs typeface="Arial" panose="020B0604020202020204" pitchFamily="34" charset="0"/>
              </a:rPr>
              <a:t>Mô tả nghiệp vụ</a:t>
            </a:r>
          </a:p>
        </p:txBody>
      </p:sp>
      <p:sp>
        <p:nvSpPr>
          <p:cNvPr id="30" name="TextBox 29">
            <a:extLst>
              <a:ext uri="{FF2B5EF4-FFF2-40B4-BE49-F238E27FC236}">
                <a16:creationId xmlns:a16="http://schemas.microsoft.com/office/drawing/2014/main" id="{070CB0B5-1BE8-5840-B2D6-10F967AE178F}"/>
              </a:ext>
            </a:extLst>
          </p:cNvPr>
          <p:cNvSpPr txBox="1"/>
          <p:nvPr/>
        </p:nvSpPr>
        <p:spPr>
          <a:xfrm>
            <a:off x="5042531" y="4624549"/>
            <a:ext cx="3082895" cy="646331"/>
          </a:xfrm>
          <a:prstGeom prst="rect">
            <a:avLst/>
          </a:prstGeom>
          <a:noFill/>
        </p:spPr>
        <p:txBody>
          <a:bodyPr wrap="none" rtlCol="0">
            <a:spAutoFit/>
          </a:bodyPr>
          <a:lstStyle/>
          <a:p>
            <a:r>
              <a:rPr lang="en-VN" sz="3600">
                <a:latin typeface="Arial" panose="020B0604020202020204" pitchFamily="34" charset="0"/>
                <a:cs typeface="Arial" panose="020B0604020202020204" pitchFamily="34" charset="0"/>
              </a:rPr>
              <a:t>Mô tả kỹ thuật</a:t>
            </a:r>
          </a:p>
        </p:txBody>
      </p:sp>
      <p:sp>
        <p:nvSpPr>
          <p:cNvPr id="31" name="TextBox 30">
            <a:extLst>
              <a:ext uri="{FF2B5EF4-FFF2-40B4-BE49-F238E27FC236}">
                <a16:creationId xmlns:a16="http://schemas.microsoft.com/office/drawing/2014/main" id="{9BA7132B-184E-5448-A308-155AB0F7470B}"/>
              </a:ext>
            </a:extLst>
          </p:cNvPr>
          <p:cNvSpPr txBox="1"/>
          <p:nvPr/>
        </p:nvSpPr>
        <p:spPr>
          <a:xfrm>
            <a:off x="5074615" y="6479282"/>
            <a:ext cx="1569660" cy="646331"/>
          </a:xfrm>
          <a:prstGeom prst="rect">
            <a:avLst/>
          </a:prstGeom>
          <a:noFill/>
        </p:spPr>
        <p:txBody>
          <a:bodyPr wrap="none" rtlCol="0">
            <a:spAutoFit/>
          </a:bodyPr>
          <a:lstStyle/>
          <a:p>
            <a:r>
              <a:rPr lang="en-VN" sz="3600">
                <a:latin typeface="Arial" panose="020B0604020202020204" pitchFamily="34" charset="0"/>
                <a:cs typeface="Arial" panose="020B0604020202020204" pitchFamily="34" charset="0"/>
              </a:rPr>
              <a:t>DEMO</a:t>
            </a:r>
          </a:p>
        </p:txBody>
      </p:sp>
      <p:sp>
        <p:nvSpPr>
          <p:cNvPr id="32" name="TextBox 6">
            <a:extLst>
              <a:ext uri="{FF2B5EF4-FFF2-40B4-BE49-F238E27FC236}">
                <a16:creationId xmlns:a16="http://schemas.microsoft.com/office/drawing/2014/main" id="{985A1B11-2D0D-134E-B674-0DB1AA767392}"/>
              </a:ext>
            </a:extLst>
          </p:cNvPr>
          <p:cNvSpPr txBox="1"/>
          <p:nvPr/>
        </p:nvSpPr>
        <p:spPr>
          <a:xfrm>
            <a:off x="2590800" y="370970"/>
            <a:ext cx="8789829" cy="307777"/>
          </a:xfrm>
          <a:prstGeom prst="rect">
            <a:avLst/>
          </a:prstGeom>
        </p:spPr>
        <p:txBody>
          <a:bodyPr wrap="square" lIns="0" tIns="0" rIns="0" bIns="0" rtlCol="0" anchor="t">
            <a:spAutoFit/>
          </a:bodyPr>
          <a:lstStyle/>
          <a:p>
            <a:r>
              <a:rPr lang="en-US" sz="2000"/>
              <a:t>Lập trình sử dụng API | ThS. Lê Ngọc Hiếu</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84FD"/>
        </a:solidFill>
        <a:effectLst/>
      </p:bgPr>
    </p:bg>
    <p:spTree>
      <p:nvGrpSpPr>
        <p:cNvPr id="1" name=""/>
        <p:cNvGrpSpPr/>
        <p:nvPr/>
      </p:nvGrpSpPr>
      <p:grpSpPr>
        <a:xfrm>
          <a:off x="0" y="0"/>
          <a:ext cx="0" cy="0"/>
          <a:chOff x="0" y="0"/>
          <a:chExt cx="0" cy="0"/>
        </a:xfrm>
      </p:grpSpPr>
      <p:grpSp>
        <p:nvGrpSpPr>
          <p:cNvPr id="2" name="Group 2"/>
          <p:cNvGrpSpPr/>
          <p:nvPr/>
        </p:nvGrpSpPr>
        <p:grpSpPr>
          <a:xfrm>
            <a:off x="741998" y="1278255"/>
            <a:ext cx="16804005" cy="8665845"/>
            <a:chOff x="0" y="0"/>
            <a:chExt cx="6317088" cy="3257730"/>
          </a:xfrm>
        </p:grpSpPr>
        <p:sp>
          <p:nvSpPr>
            <p:cNvPr id="3" name="Freeform 3"/>
            <p:cNvSpPr/>
            <p:nvPr/>
          </p:nvSpPr>
          <p:spPr>
            <a:xfrm>
              <a:off x="0" y="0"/>
              <a:ext cx="6317088" cy="3257730"/>
            </a:xfrm>
            <a:custGeom>
              <a:avLst/>
              <a:gdLst/>
              <a:ahLst/>
              <a:cxnLst/>
              <a:rect l="l" t="t" r="r" b="b"/>
              <a:pathLst>
                <a:path w="6317088" h="3257730">
                  <a:moveTo>
                    <a:pt x="6192628" y="3257729"/>
                  </a:moveTo>
                  <a:lnTo>
                    <a:pt x="124460" y="3257729"/>
                  </a:lnTo>
                  <a:cubicBezTo>
                    <a:pt x="55880" y="3257729"/>
                    <a:pt x="0" y="3201850"/>
                    <a:pt x="0" y="3133270"/>
                  </a:cubicBezTo>
                  <a:lnTo>
                    <a:pt x="0" y="124460"/>
                  </a:lnTo>
                  <a:cubicBezTo>
                    <a:pt x="0" y="55880"/>
                    <a:pt x="55880" y="0"/>
                    <a:pt x="124460" y="0"/>
                  </a:cubicBezTo>
                  <a:lnTo>
                    <a:pt x="6192628" y="0"/>
                  </a:lnTo>
                  <a:cubicBezTo>
                    <a:pt x="6261208" y="0"/>
                    <a:pt x="6317088" y="55880"/>
                    <a:pt x="6317088" y="124460"/>
                  </a:cubicBezTo>
                  <a:lnTo>
                    <a:pt x="6317088" y="3133270"/>
                  </a:lnTo>
                  <a:cubicBezTo>
                    <a:pt x="6317088" y="3201850"/>
                    <a:pt x="6261208" y="3257730"/>
                    <a:pt x="6192628" y="3257730"/>
                  </a:cubicBezTo>
                  <a:close/>
                </a:path>
              </a:pathLst>
            </a:custGeom>
            <a:solidFill>
              <a:srgbClr val="FFFFFF"/>
            </a:solidFill>
          </p:spPr>
        </p:sp>
      </p:grpSp>
      <p:sp>
        <p:nvSpPr>
          <p:cNvPr id="4" name="AutoShape 4"/>
          <p:cNvSpPr/>
          <p:nvPr/>
        </p:nvSpPr>
        <p:spPr>
          <a:xfrm>
            <a:off x="1028700" y="9258300"/>
            <a:ext cx="16207756" cy="0"/>
          </a:xfrm>
          <a:prstGeom prst="line">
            <a:avLst/>
          </a:prstGeom>
          <a:ln w="19050" cap="rnd">
            <a:solidFill>
              <a:srgbClr val="243762"/>
            </a:solidFill>
            <a:prstDash val="solid"/>
            <a:headEnd type="none" w="sm" len="sm"/>
            <a:tailEnd type="none" w="sm" len="sm"/>
          </a:ln>
        </p:spPr>
      </p:sp>
      <p:grpSp>
        <p:nvGrpSpPr>
          <p:cNvPr id="5" name="Group 5"/>
          <p:cNvGrpSpPr/>
          <p:nvPr/>
        </p:nvGrpSpPr>
        <p:grpSpPr>
          <a:xfrm>
            <a:off x="1028700" y="329323"/>
            <a:ext cx="1180690" cy="317500"/>
            <a:chOff x="0" y="0"/>
            <a:chExt cx="1574253" cy="423333"/>
          </a:xfrm>
        </p:grpSpPr>
        <p:grpSp>
          <p:nvGrpSpPr>
            <p:cNvPr id="6" name="Group 6"/>
            <p:cNvGrpSpPr/>
            <p:nvPr/>
          </p:nvGrpSpPr>
          <p:grpSpPr>
            <a:xfrm>
              <a:off x="0" y="0"/>
              <a:ext cx="423333" cy="42333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9A159"/>
              </a:solidFill>
            </p:spPr>
          </p:sp>
        </p:grpSp>
        <p:grpSp>
          <p:nvGrpSpPr>
            <p:cNvPr id="8" name="Group 8"/>
            <p:cNvGrpSpPr/>
            <p:nvPr/>
          </p:nvGrpSpPr>
          <p:grpSpPr>
            <a:xfrm>
              <a:off x="575460" y="0"/>
              <a:ext cx="423333" cy="42333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D16A"/>
              </a:solidFill>
            </p:spPr>
          </p:sp>
        </p:grpSp>
        <p:grpSp>
          <p:nvGrpSpPr>
            <p:cNvPr id="10" name="Group 10"/>
            <p:cNvGrpSpPr/>
            <p:nvPr/>
          </p:nvGrpSpPr>
          <p:grpSpPr>
            <a:xfrm>
              <a:off x="1150919" y="0"/>
              <a:ext cx="423333" cy="42333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747C4"/>
              </a:solidFill>
            </p:spPr>
          </p:sp>
        </p:grpSp>
      </p:grpSp>
      <p:sp>
        <p:nvSpPr>
          <p:cNvPr id="25" name="TextBox 25"/>
          <p:cNvSpPr txBox="1"/>
          <p:nvPr/>
        </p:nvSpPr>
        <p:spPr>
          <a:xfrm>
            <a:off x="7613128" y="1353712"/>
            <a:ext cx="3893071" cy="923330"/>
          </a:xfrm>
          <a:prstGeom prst="rect">
            <a:avLst/>
          </a:prstGeom>
        </p:spPr>
        <p:txBody>
          <a:bodyPr wrap="square" lIns="0" tIns="0" rIns="0" bIns="0" rtlCol="0" anchor="t">
            <a:spAutoFit/>
          </a:bodyPr>
          <a:lstStyle/>
          <a:p>
            <a:pPr algn="ctr">
              <a:lnSpc>
                <a:spcPts val="7200"/>
              </a:lnSpc>
              <a:spcBef>
                <a:spcPct val="0"/>
              </a:spcBef>
            </a:pPr>
            <a:r>
              <a:rPr lang="en-US" sz="6000">
                <a:solidFill>
                  <a:srgbClr val="F9A159"/>
                </a:solidFill>
                <a:latin typeface="Asap SemiBold"/>
              </a:rPr>
              <a:t>API là gì?</a:t>
            </a:r>
          </a:p>
        </p:txBody>
      </p:sp>
      <p:sp>
        <p:nvSpPr>
          <p:cNvPr id="27" name="Chỗ dành sẵn cho Số hiệu Bản chiếu 9">
            <a:extLst>
              <a:ext uri="{FF2B5EF4-FFF2-40B4-BE49-F238E27FC236}">
                <a16:creationId xmlns:a16="http://schemas.microsoft.com/office/drawing/2014/main" id="{B6133AC2-1CB8-419B-A932-8F151741B020}"/>
              </a:ext>
            </a:extLst>
          </p:cNvPr>
          <p:cNvSpPr>
            <a:spLocks noGrp="1"/>
          </p:cNvSpPr>
          <p:nvPr>
            <p:ph type="sldNum" sz="quarter" idx="12"/>
          </p:nvPr>
        </p:nvSpPr>
        <p:spPr>
          <a:xfrm>
            <a:off x="15666585" y="9602820"/>
            <a:ext cx="2133600" cy="365125"/>
          </a:xfrm>
        </p:spPr>
        <p:txBody>
          <a:bodyPr/>
          <a:lstStyle/>
          <a:p>
            <a:fld id="{B6F15528-21DE-4FAA-801E-634DDDAF4B2B}" type="slidenum">
              <a:rPr lang="en-US" sz="2800" smtClean="0">
                <a:solidFill>
                  <a:srgbClr val="002060"/>
                </a:solidFill>
                <a:latin typeface="Nunito" pitchFamily="2" charset="0"/>
              </a:rPr>
              <a:pPr/>
              <a:t>3</a:t>
            </a:fld>
            <a:endParaRPr lang="en-US" sz="2800">
              <a:solidFill>
                <a:srgbClr val="002060"/>
              </a:solidFill>
              <a:latin typeface="Nunito" pitchFamily="2" charset="0"/>
            </a:endParaRPr>
          </a:p>
        </p:txBody>
      </p:sp>
      <p:sp>
        <p:nvSpPr>
          <p:cNvPr id="32" name="TextBox 6">
            <a:extLst>
              <a:ext uri="{FF2B5EF4-FFF2-40B4-BE49-F238E27FC236}">
                <a16:creationId xmlns:a16="http://schemas.microsoft.com/office/drawing/2014/main" id="{985A1B11-2D0D-134E-B674-0DB1AA767392}"/>
              </a:ext>
            </a:extLst>
          </p:cNvPr>
          <p:cNvSpPr txBox="1"/>
          <p:nvPr/>
        </p:nvSpPr>
        <p:spPr>
          <a:xfrm>
            <a:off x="2590800" y="370970"/>
            <a:ext cx="8789829" cy="307777"/>
          </a:xfrm>
          <a:prstGeom prst="rect">
            <a:avLst/>
          </a:prstGeom>
        </p:spPr>
        <p:txBody>
          <a:bodyPr wrap="square" lIns="0" tIns="0" rIns="0" bIns="0" rtlCol="0" anchor="t">
            <a:spAutoFit/>
          </a:bodyPr>
          <a:lstStyle/>
          <a:p>
            <a:r>
              <a:rPr lang="en-US" sz="2000"/>
              <a:t>Lập trình sử dụng API | ThS. Lê Ngọc Hiếu</a:t>
            </a:r>
          </a:p>
        </p:txBody>
      </p:sp>
      <p:sp>
        <p:nvSpPr>
          <p:cNvPr id="12" name="Rectangle 11">
            <a:extLst>
              <a:ext uri="{FF2B5EF4-FFF2-40B4-BE49-F238E27FC236}">
                <a16:creationId xmlns:a16="http://schemas.microsoft.com/office/drawing/2014/main" id="{F92689D6-72B4-CE40-98FF-D787879FFD13}"/>
              </a:ext>
            </a:extLst>
          </p:cNvPr>
          <p:cNvSpPr/>
          <p:nvPr/>
        </p:nvSpPr>
        <p:spPr>
          <a:xfrm>
            <a:off x="3429000" y="3238500"/>
            <a:ext cx="11887200" cy="2862322"/>
          </a:xfrm>
          <a:prstGeom prst="rect">
            <a:avLst/>
          </a:prstGeom>
        </p:spPr>
        <p:txBody>
          <a:bodyPr wrap="square">
            <a:spAutoFit/>
          </a:bodyPr>
          <a:lstStyle/>
          <a:p>
            <a:r>
              <a:rPr lang="vi-VN" sz="3600">
                <a:solidFill>
                  <a:srgbClr val="202122"/>
                </a:solidFill>
                <a:latin typeface="Arial" panose="020B0604020202020204" pitchFamily="34" charset="0"/>
                <a:cs typeface="Arial" panose="020B0604020202020204" pitchFamily="34" charset="0"/>
              </a:rPr>
              <a:t>Một </a:t>
            </a:r>
            <a:r>
              <a:rPr lang="vi-VN" sz="3600" b="1">
                <a:solidFill>
                  <a:srgbClr val="202122"/>
                </a:solidFill>
                <a:latin typeface="Arial" panose="020B0604020202020204" pitchFamily="34" charset="0"/>
                <a:cs typeface="Arial" panose="020B0604020202020204" pitchFamily="34" charset="0"/>
              </a:rPr>
              <a:t>giao diện lập trình ứng dụng</a:t>
            </a:r>
            <a:r>
              <a:rPr lang="vi-VN" sz="3600">
                <a:solidFill>
                  <a:srgbClr val="202122"/>
                </a:solidFill>
                <a:latin typeface="Arial" panose="020B0604020202020204" pitchFamily="34" charset="0"/>
                <a:cs typeface="Arial" panose="020B0604020202020204" pitchFamily="34" charset="0"/>
              </a:rPr>
              <a:t> còn gọi tắt là API, là một giao diện mà một hệ thống máy tính hay ứng dụng cung cấp để cho phép các yêu cầu dịch vụ có thể được tạo ra từ các chương trình máy tính khác, và cho phép dữ liệu có thể được trao đổi qua lại giữa chúng.</a:t>
            </a:r>
            <a:endParaRPr lang="en-VN" sz="3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32694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1998" y="1028700"/>
            <a:ext cx="16804005" cy="8665845"/>
            <a:chOff x="0" y="0"/>
            <a:chExt cx="6317088" cy="3257730"/>
          </a:xfrm>
        </p:grpSpPr>
        <p:sp>
          <p:nvSpPr>
            <p:cNvPr id="3" name="Freeform 3"/>
            <p:cNvSpPr/>
            <p:nvPr/>
          </p:nvSpPr>
          <p:spPr>
            <a:xfrm>
              <a:off x="0" y="0"/>
              <a:ext cx="6317088" cy="3257730"/>
            </a:xfrm>
            <a:custGeom>
              <a:avLst/>
              <a:gdLst/>
              <a:ahLst/>
              <a:cxnLst/>
              <a:rect l="l" t="t" r="r" b="b"/>
              <a:pathLst>
                <a:path w="6317088" h="3257730">
                  <a:moveTo>
                    <a:pt x="6192628" y="3257729"/>
                  </a:moveTo>
                  <a:lnTo>
                    <a:pt x="124460" y="3257729"/>
                  </a:lnTo>
                  <a:cubicBezTo>
                    <a:pt x="55880" y="3257729"/>
                    <a:pt x="0" y="3201850"/>
                    <a:pt x="0" y="3133270"/>
                  </a:cubicBezTo>
                  <a:lnTo>
                    <a:pt x="0" y="124460"/>
                  </a:lnTo>
                  <a:cubicBezTo>
                    <a:pt x="0" y="55880"/>
                    <a:pt x="55880" y="0"/>
                    <a:pt x="124460" y="0"/>
                  </a:cubicBezTo>
                  <a:lnTo>
                    <a:pt x="6192628" y="0"/>
                  </a:lnTo>
                  <a:cubicBezTo>
                    <a:pt x="6261208" y="0"/>
                    <a:pt x="6317088" y="55880"/>
                    <a:pt x="6317088" y="124460"/>
                  </a:cubicBezTo>
                  <a:lnTo>
                    <a:pt x="6317088" y="3133270"/>
                  </a:lnTo>
                  <a:cubicBezTo>
                    <a:pt x="6317088" y="3201850"/>
                    <a:pt x="6261208" y="3257730"/>
                    <a:pt x="6192628" y="3257730"/>
                  </a:cubicBezTo>
                  <a:close/>
                </a:path>
              </a:pathLst>
            </a:custGeom>
            <a:solidFill>
              <a:srgbClr val="FFFFFF"/>
            </a:solidFill>
          </p:spPr>
        </p:sp>
      </p:grpSp>
      <p:sp>
        <p:nvSpPr>
          <p:cNvPr id="4" name="AutoShape 4"/>
          <p:cNvSpPr/>
          <p:nvPr/>
        </p:nvSpPr>
        <p:spPr>
          <a:xfrm>
            <a:off x="1028700" y="9258300"/>
            <a:ext cx="16207756" cy="0"/>
          </a:xfrm>
          <a:prstGeom prst="line">
            <a:avLst/>
          </a:prstGeom>
          <a:ln w="19050" cap="rnd">
            <a:solidFill>
              <a:srgbClr val="243762"/>
            </a:solidFill>
            <a:prstDash val="solid"/>
            <a:headEnd type="none" w="sm" len="sm"/>
            <a:tailEnd type="none" w="sm" len="sm"/>
          </a:ln>
        </p:spPr>
      </p:sp>
      <p:grpSp>
        <p:nvGrpSpPr>
          <p:cNvPr id="5" name="Group 5"/>
          <p:cNvGrpSpPr/>
          <p:nvPr/>
        </p:nvGrpSpPr>
        <p:grpSpPr>
          <a:xfrm>
            <a:off x="1028700" y="329323"/>
            <a:ext cx="1180690" cy="317500"/>
            <a:chOff x="0" y="0"/>
            <a:chExt cx="1574253" cy="423333"/>
          </a:xfrm>
        </p:grpSpPr>
        <p:grpSp>
          <p:nvGrpSpPr>
            <p:cNvPr id="6" name="Group 6"/>
            <p:cNvGrpSpPr/>
            <p:nvPr/>
          </p:nvGrpSpPr>
          <p:grpSpPr>
            <a:xfrm>
              <a:off x="0" y="0"/>
              <a:ext cx="423333" cy="42333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9A159"/>
              </a:solidFill>
            </p:spPr>
          </p:sp>
        </p:grpSp>
        <p:grpSp>
          <p:nvGrpSpPr>
            <p:cNvPr id="8" name="Group 8"/>
            <p:cNvGrpSpPr/>
            <p:nvPr/>
          </p:nvGrpSpPr>
          <p:grpSpPr>
            <a:xfrm>
              <a:off x="575460" y="0"/>
              <a:ext cx="423333" cy="42333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D16A"/>
              </a:solidFill>
            </p:spPr>
          </p:sp>
        </p:grpSp>
        <p:grpSp>
          <p:nvGrpSpPr>
            <p:cNvPr id="10" name="Group 10"/>
            <p:cNvGrpSpPr/>
            <p:nvPr/>
          </p:nvGrpSpPr>
          <p:grpSpPr>
            <a:xfrm>
              <a:off x="1150919" y="0"/>
              <a:ext cx="423333" cy="42333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747C4"/>
              </a:solidFill>
            </p:spPr>
          </p:sp>
        </p:grpSp>
      </p:grpSp>
      <p:sp>
        <p:nvSpPr>
          <p:cNvPr id="12" name="TextBox 12"/>
          <p:cNvSpPr txBox="1"/>
          <p:nvPr/>
        </p:nvSpPr>
        <p:spPr>
          <a:xfrm>
            <a:off x="2050638" y="308404"/>
            <a:ext cx="4707812" cy="485775"/>
          </a:xfrm>
          <a:prstGeom prst="rect">
            <a:avLst/>
          </a:prstGeom>
        </p:spPr>
        <p:txBody>
          <a:bodyPr wrap="square" lIns="0" tIns="0" rIns="0" bIns="0" rtlCol="0" anchor="t">
            <a:spAutoFit/>
          </a:bodyPr>
          <a:lstStyle/>
          <a:p>
            <a:pPr algn="ctr">
              <a:lnSpc>
                <a:spcPts val="3840"/>
              </a:lnSpc>
              <a:spcBef>
                <a:spcPct val="0"/>
              </a:spcBef>
            </a:pPr>
            <a:r>
              <a:rPr lang="en-US" sz="2800">
                <a:solidFill>
                  <a:srgbClr val="FFFFFF"/>
                </a:solidFill>
                <a:latin typeface="Nunito"/>
              </a:rPr>
              <a:t>Lập trình web | Docker</a:t>
            </a:r>
          </a:p>
        </p:txBody>
      </p:sp>
      <p:sp>
        <p:nvSpPr>
          <p:cNvPr id="27" name="Chỗ dành sẵn cho Số hiệu Bản chiếu 9">
            <a:extLst>
              <a:ext uri="{FF2B5EF4-FFF2-40B4-BE49-F238E27FC236}">
                <a16:creationId xmlns:a16="http://schemas.microsoft.com/office/drawing/2014/main" id="{B6133AC2-1CB8-419B-A932-8F151741B020}"/>
              </a:ext>
            </a:extLst>
          </p:cNvPr>
          <p:cNvSpPr>
            <a:spLocks noGrp="1"/>
          </p:cNvSpPr>
          <p:nvPr>
            <p:ph type="sldNum" sz="quarter" idx="12"/>
          </p:nvPr>
        </p:nvSpPr>
        <p:spPr>
          <a:xfrm>
            <a:off x="15666585" y="9602820"/>
            <a:ext cx="2133600" cy="365125"/>
          </a:xfrm>
        </p:spPr>
        <p:txBody>
          <a:bodyPr/>
          <a:lstStyle/>
          <a:p>
            <a:fld id="{B6F15528-21DE-4FAA-801E-634DDDAF4B2B}" type="slidenum">
              <a:rPr lang="en-US" sz="2800" smtClean="0">
                <a:solidFill>
                  <a:srgbClr val="002060"/>
                </a:solidFill>
                <a:latin typeface="Nunito" pitchFamily="2" charset="0"/>
              </a:rPr>
              <a:pPr/>
              <a:t>4</a:t>
            </a:fld>
            <a:endParaRPr lang="en-US" sz="2800">
              <a:solidFill>
                <a:srgbClr val="002060"/>
              </a:solidFill>
              <a:latin typeface="Nunito" pitchFamily="2" charset="0"/>
            </a:endParaRPr>
          </a:p>
        </p:txBody>
      </p:sp>
      <p:pic>
        <p:nvPicPr>
          <p:cNvPr id="15" name="Picture 14" descr="Graphical user interface, application&#10;&#10;Description automatically generated">
            <a:extLst>
              <a:ext uri="{FF2B5EF4-FFF2-40B4-BE49-F238E27FC236}">
                <a16:creationId xmlns:a16="http://schemas.microsoft.com/office/drawing/2014/main" id="{34A8DB34-7C6C-1548-A29F-31948A62D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680" y="1774376"/>
            <a:ext cx="12908124" cy="7147025"/>
          </a:xfrm>
          <a:prstGeom prst="rect">
            <a:avLst/>
          </a:prstGeom>
        </p:spPr>
      </p:pic>
      <p:sp>
        <p:nvSpPr>
          <p:cNvPr id="23" name="TextBox 25">
            <a:extLst>
              <a:ext uri="{FF2B5EF4-FFF2-40B4-BE49-F238E27FC236}">
                <a16:creationId xmlns:a16="http://schemas.microsoft.com/office/drawing/2014/main" id="{B2AFE0EA-D728-DB4A-A121-A714F867FF1B}"/>
              </a:ext>
            </a:extLst>
          </p:cNvPr>
          <p:cNvSpPr txBox="1"/>
          <p:nvPr/>
        </p:nvSpPr>
        <p:spPr>
          <a:xfrm>
            <a:off x="5867400" y="851046"/>
            <a:ext cx="6109742" cy="923330"/>
          </a:xfrm>
          <a:prstGeom prst="rect">
            <a:avLst/>
          </a:prstGeom>
        </p:spPr>
        <p:txBody>
          <a:bodyPr wrap="square" lIns="0" tIns="0" rIns="0" bIns="0" rtlCol="0" anchor="t">
            <a:spAutoFit/>
          </a:bodyPr>
          <a:lstStyle/>
          <a:p>
            <a:pPr algn="ctr">
              <a:lnSpc>
                <a:spcPts val="7200"/>
              </a:lnSpc>
              <a:spcBef>
                <a:spcPct val="0"/>
              </a:spcBef>
            </a:pPr>
            <a:r>
              <a:rPr lang="en-US" sz="6000">
                <a:solidFill>
                  <a:srgbClr val="F9A159"/>
                </a:solidFill>
                <a:latin typeface="Asap SemiBold"/>
              </a:rPr>
              <a:t>Mô tả nghiệp vụ</a:t>
            </a:r>
          </a:p>
        </p:txBody>
      </p:sp>
      <p:pic>
        <p:nvPicPr>
          <p:cNvPr id="17" name="Picture 16" descr="Graphical user interface, application&#10;&#10;Description automatically generated">
            <a:extLst>
              <a:ext uri="{FF2B5EF4-FFF2-40B4-BE49-F238E27FC236}">
                <a16:creationId xmlns:a16="http://schemas.microsoft.com/office/drawing/2014/main" id="{DDA22D9A-3D9E-E445-844A-349762C07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997" y="2214688"/>
            <a:ext cx="15027776" cy="7388132"/>
          </a:xfrm>
          <a:prstGeom prst="rect">
            <a:avLst/>
          </a:prstGeom>
        </p:spPr>
      </p:pic>
      <p:sp>
        <p:nvSpPr>
          <p:cNvPr id="32" name="TextBox 6">
            <a:extLst>
              <a:ext uri="{FF2B5EF4-FFF2-40B4-BE49-F238E27FC236}">
                <a16:creationId xmlns:a16="http://schemas.microsoft.com/office/drawing/2014/main" id="{DBD0D3DA-881F-7B44-A68B-2C86ED53A098}"/>
              </a:ext>
            </a:extLst>
          </p:cNvPr>
          <p:cNvSpPr txBox="1"/>
          <p:nvPr/>
        </p:nvSpPr>
        <p:spPr>
          <a:xfrm>
            <a:off x="2351481" y="310927"/>
            <a:ext cx="8789829" cy="307777"/>
          </a:xfrm>
          <a:prstGeom prst="rect">
            <a:avLst/>
          </a:prstGeom>
        </p:spPr>
        <p:txBody>
          <a:bodyPr wrap="square" lIns="0" tIns="0" rIns="0" bIns="0" rtlCol="0" anchor="t">
            <a:spAutoFit/>
          </a:bodyPr>
          <a:lstStyle/>
          <a:p>
            <a:r>
              <a:rPr lang="en-US" sz="2000"/>
              <a:t>Lập trình sử dụng API | ThS. Lê Ngọc Hiếu</a:t>
            </a:r>
          </a:p>
        </p:txBody>
      </p:sp>
    </p:spTree>
    <p:extLst>
      <p:ext uri="{BB962C8B-B14F-4D97-AF65-F5344CB8AC3E}">
        <p14:creationId xmlns:p14="http://schemas.microsoft.com/office/powerpoint/2010/main" val="36905636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1998" y="1028700"/>
            <a:ext cx="16804005" cy="8665845"/>
            <a:chOff x="0" y="0"/>
            <a:chExt cx="6317088" cy="3257730"/>
          </a:xfrm>
        </p:grpSpPr>
        <p:sp>
          <p:nvSpPr>
            <p:cNvPr id="3" name="Freeform 3"/>
            <p:cNvSpPr/>
            <p:nvPr/>
          </p:nvSpPr>
          <p:spPr>
            <a:xfrm>
              <a:off x="0" y="0"/>
              <a:ext cx="6317088" cy="3257730"/>
            </a:xfrm>
            <a:custGeom>
              <a:avLst/>
              <a:gdLst/>
              <a:ahLst/>
              <a:cxnLst/>
              <a:rect l="l" t="t" r="r" b="b"/>
              <a:pathLst>
                <a:path w="6317088" h="3257730">
                  <a:moveTo>
                    <a:pt x="6192628" y="3257729"/>
                  </a:moveTo>
                  <a:lnTo>
                    <a:pt x="124460" y="3257729"/>
                  </a:lnTo>
                  <a:cubicBezTo>
                    <a:pt x="55880" y="3257729"/>
                    <a:pt x="0" y="3201850"/>
                    <a:pt x="0" y="3133270"/>
                  </a:cubicBezTo>
                  <a:lnTo>
                    <a:pt x="0" y="124460"/>
                  </a:lnTo>
                  <a:cubicBezTo>
                    <a:pt x="0" y="55880"/>
                    <a:pt x="55880" y="0"/>
                    <a:pt x="124460" y="0"/>
                  </a:cubicBezTo>
                  <a:lnTo>
                    <a:pt x="6192628" y="0"/>
                  </a:lnTo>
                  <a:cubicBezTo>
                    <a:pt x="6261208" y="0"/>
                    <a:pt x="6317088" y="55880"/>
                    <a:pt x="6317088" y="124460"/>
                  </a:cubicBezTo>
                  <a:lnTo>
                    <a:pt x="6317088" y="3133270"/>
                  </a:lnTo>
                  <a:cubicBezTo>
                    <a:pt x="6317088" y="3201850"/>
                    <a:pt x="6261208" y="3257730"/>
                    <a:pt x="6192628" y="3257730"/>
                  </a:cubicBezTo>
                  <a:close/>
                </a:path>
              </a:pathLst>
            </a:custGeom>
            <a:solidFill>
              <a:srgbClr val="FFFFFF"/>
            </a:solidFill>
          </p:spPr>
          <p:txBody>
            <a:bodyPr/>
            <a:lstStyle/>
            <a:p>
              <a:endParaRPr lang="en-VN"/>
            </a:p>
          </p:txBody>
        </p:sp>
      </p:grpSp>
      <p:sp>
        <p:nvSpPr>
          <p:cNvPr id="4" name="AutoShape 4"/>
          <p:cNvSpPr/>
          <p:nvPr/>
        </p:nvSpPr>
        <p:spPr>
          <a:xfrm>
            <a:off x="1028700" y="9258300"/>
            <a:ext cx="16207756" cy="0"/>
          </a:xfrm>
          <a:prstGeom prst="line">
            <a:avLst/>
          </a:prstGeom>
          <a:ln w="19050" cap="rnd">
            <a:solidFill>
              <a:srgbClr val="243762"/>
            </a:solidFill>
            <a:prstDash val="solid"/>
            <a:headEnd type="none" w="sm" len="sm"/>
            <a:tailEnd type="none" w="sm" len="sm"/>
          </a:ln>
        </p:spPr>
      </p:sp>
      <p:grpSp>
        <p:nvGrpSpPr>
          <p:cNvPr id="5" name="Group 5"/>
          <p:cNvGrpSpPr/>
          <p:nvPr/>
        </p:nvGrpSpPr>
        <p:grpSpPr>
          <a:xfrm>
            <a:off x="1028700" y="329323"/>
            <a:ext cx="1180690" cy="317500"/>
            <a:chOff x="0" y="0"/>
            <a:chExt cx="1574253" cy="423333"/>
          </a:xfrm>
        </p:grpSpPr>
        <p:grpSp>
          <p:nvGrpSpPr>
            <p:cNvPr id="6" name="Group 6"/>
            <p:cNvGrpSpPr/>
            <p:nvPr/>
          </p:nvGrpSpPr>
          <p:grpSpPr>
            <a:xfrm>
              <a:off x="0" y="0"/>
              <a:ext cx="423333" cy="42333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9A159"/>
              </a:solidFill>
            </p:spPr>
          </p:sp>
        </p:grpSp>
        <p:grpSp>
          <p:nvGrpSpPr>
            <p:cNvPr id="8" name="Group 8"/>
            <p:cNvGrpSpPr/>
            <p:nvPr/>
          </p:nvGrpSpPr>
          <p:grpSpPr>
            <a:xfrm>
              <a:off x="575460" y="0"/>
              <a:ext cx="423333" cy="42333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D16A"/>
              </a:solidFill>
            </p:spPr>
          </p:sp>
        </p:grpSp>
        <p:grpSp>
          <p:nvGrpSpPr>
            <p:cNvPr id="10" name="Group 10"/>
            <p:cNvGrpSpPr/>
            <p:nvPr/>
          </p:nvGrpSpPr>
          <p:grpSpPr>
            <a:xfrm>
              <a:off x="1150919" y="0"/>
              <a:ext cx="423333" cy="42333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747C4"/>
              </a:solidFill>
            </p:spPr>
          </p:sp>
        </p:grpSp>
      </p:grpSp>
      <p:sp>
        <p:nvSpPr>
          <p:cNvPr id="12" name="TextBox 12"/>
          <p:cNvSpPr txBox="1"/>
          <p:nvPr/>
        </p:nvSpPr>
        <p:spPr>
          <a:xfrm>
            <a:off x="2050638" y="308404"/>
            <a:ext cx="4707812" cy="485775"/>
          </a:xfrm>
          <a:prstGeom prst="rect">
            <a:avLst/>
          </a:prstGeom>
        </p:spPr>
        <p:txBody>
          <a:bodyPr wrap="square" lIns="0" tIns="0" rIns="0" bIns="0" rtlCol="0" anchor="t">
            <a:spAutoFit/>
          </a:bodyPr>
          <a:lstStyle/>
          <a:p>
            <a:pPr algn="ctr">
              <a:lnSpc>
                <a:spcPts val="3840"/>
              </a:lnSpc>
              <a:spcBef>
                <a:spcPct val="0"/>
              </a:spcBef>
            </a:pPr>
            <a:r>
              <a:rPr lang="en-US" sz="2800">
                <a:solidFill>
                  <a:srgbClr val="FFFFFF"/>
                </a:solidFill>
                <a:latin typeface="Nunito"/>
              </a:rPr>
              <a:t>Lập trình web | Docker</a:t>
            </a:r>
          </a:p>
        </p:txBody>
      </p:sp>
      <p:sp>
        <p:nvSpPr>
          <p:cNvPr id="27" name="Chỗ dành sẵn cho Số hiệu Bản chiếu 9">
            <a:extLst>
              <a:ext uri="{FF2B5EF4-FFF2-40B4-BE49-F238E27FC236}">
                <a16:creationId xmlns:a16="http://schemas.microsoft.com/office/drawing/2014/main" id="{B6133AC2-1CB8-419B-A932-8F151741B020}"/>
              </a:ext>
            </a:extLst>
          </p:cNvPr>
          <p:cNvSpPr>
            <a:spLocks noGrp="1"/>
          </p:cNvSpPr>
          <p:nvPr>
            <p:ph type="sldNum" sz="quarter" idx="12"/>
          </p:nvPr>
        </p:nvSpPr>
        <p:spPr>
          <a:xfrm>
            <a:off x="15666585" y="9602820"/>
            <a:ext cx="2133600" cy="365125"/>
          </a:xfrm>
        </p:spPr>
        <p:txBody>
          <a:bodyPr/>
          <a:lstStyle/>
          <a:p>
            <a:fld id="{B6F15528-21DE-4FAA-801E-634DDDAF4B2B}" type="slidenum">
              <a:rPr lang="en-US" sz="2800" smtClean="0">
                <a:solidFill>
                  <a:srgbClr val="002060"/>
                </a:solidFill>
                <a:latin typeface="Nunito" pitchFamily="2" charset="0"/>
              </a:rPr>
              <a:pPr/>
              <a:t>5</a:t>
            </a:fld>
            <a:endParaRPr lang="en-US" sz="2800">
              <a:solidFill>
                <a:srgbClr val="002060"/>
              </a:solidFill>
              <a:latin typeface="Nunito" pitchFamily="2" charset="0"/>
            </a:endParaRPr>
          </a:p>
        </p:txBody>
      </p:sp>
      <p:sp>
        <p:nvSpPr>
          <p:cNvPr id="23" name="TextBox 25">
            <a:extLst>
              <a:ext uri="{FF2B5EF4-FFF2-40B4-BE49-F238E27FC236}">
                <a16:creationId xmlns:a16="http://schemas.microsoft.com/office/drawing/2014/main" id="{B2AFE0EA-D728-DB4A-A121-A714F867FF1B}"/>
              </a:ext>
            </a:extLst>
          </p:cNvPr>
          <p:cNvSpPr txBox="1"/>
          <p:nvPr/>
        </p:nvSpPr>
        <p:spPr>
          <a:xfrm>
            <a:off x="6082258" y="480909"/>
            <a:ext cx="6109742" cy="923330"/>
          </a:xfrm>
          <a:prstGeom prst="rect">
            <a:avLst/>
          </a:prstGeom>
        </p:spPr>
        <p:txBody>
          <a:bodyPr wrap="square" lIns="0" tIns="0" rIns="0" bIns="0" rtlCol="0" anchor="t">
            <a:spAutoFit/>
          </a:bodyPr>
          <a:lstStyle/>
          <a:p>
            <a:pPr algn="ctr">
              <a:lnSpc>
                <a:spcPts val="7200"/>
              </a:lnSpc>
              <a:spcBef>
                <a:spcPct val="0"/>
              </a:spcBef>
            </a:pPr>
            <a:r>
              <a:rPr lang="en-US" sz="6000">
                <a:solidFill>
                  <a:srgbClr val="F9A159"/>
                </a:solidFill>
                <a:latin typeface="Asap SemiBold"/>
              </a:rPr>
              <a:t>Mô tả kỹ thuật</a:t>
            </a:r>
          </a:p>
        </p:txBody>
      </p:sp>
      <p:sp>
        <p:nvSpPr>
          <p:cNvPr id="13" name="Rounded Rectangle 12">
            <a:extLst>
              <a:ext uri="{FF2B5EF4-FFF2-40B4-BE49-F238E27FC236}">
                <a16:creationId xmlns:a16="http://schemas.microsoft.com/office/drawing/2014/main" id="{BD3C9CAB-74FD-2B4C-BAF4-5AD9AC6C727F}"/>
              </a:ext>
            </a:extLst>
          </p:cNvPr>
          <p:cNvSpPr/>
          <p:nvPr/>
        </p:nvSpPr>
        <p:spPr>
          <a:xfrm>
            <a:off x="1102487" y="2000468"/>
            <a:ext cx="3483647" cy="9091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3200" b="1"/>
              <a:t>Front end</a:t>
            </a:r>
          </a:p>
        </p:txBody>
      </p:sp>
      <p:sp>
        <p:nvSpPr>
          <p:cNvPr id="18" name="Rounded Rectangle 17">
            <a:extLst>
              <a:ext uri="{FF2B5EF4-FFF2-40B4-BE49-F238E27FC236}">
                <a16:creationId xmlns:a16="http://schemas.microsoft.com/office/drawing/2014/main" id="{7C9E3EE0-EB25-6944-B7E9-75D74DDADF50}"/>
              </a:ext>
            </a:extLst>
          </p:cNvPr>
          <p:cNvSpPr/>
          <p:nvPr/>
        </p:nvSpPr>
        <p:spPr>
          <a:xfrm>
            <a:off x="6723243" y="1954570"/>
            <a:ext cx="3348317" cy="95275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3200" b="1"/>
              <a:t>Back end</a:t>
            </a:r>
          </a:p>
        </p:txBody>
      </p:sp>
      <p:sp>
        <p:nvSpPr>
          <p:cNvPr id="19" name="TextBox 6">
            <a:extLst>
              <a:ext uri="{FF2B5EF4-FFF2-40B4-BE49-F238E27FC236}">
                <a16:creationId xmlns:a16="http://schemas.microsoft.com/office/drawing/2014/main" id="{C86A7BA4-84F9-8041-8A48-0444808D1FAC}"/>
              </a:ext>
            </a:extLst>
          </p:cNvPr>
          <p:cNvSpPr txBox="1"/>
          <p:nvPr/>
        </p:nvSpPr>
        <p:spPr>
          <a:xfrm>
            <a:off x="2366721" y="329323"/>
            <a:ext cx="8789829" cy="307777"/>
          </a:xfrm>
          <a:prstGeom prst="rect">
            <a:avLst/>
          </a:prstGeom>
        </p:spPr>
        <p:txBody>
          <a:bodyPr wrap="square" lIns="0" tIns="0" rIns="0" bIns="0" rtlCol="0" anchor="t">
            <a:spAutoFit/>
          </a:bodyPr>
          <a:lstStyle/>
          <a:p>
            <a:r>
              <a:rPr lang="en-US" sz="2000"/>
              <a:t>Lập trình sử dụng API | ThS. Lê Ngọc Hiếu</a:t>
            </a:r>
          </a:p>
        </p:txBody>
      </p:sp>
      <p:pic>
        <p:nvPicPr>
          <p:cNvPr id="21" name="Picture 20">
            <a:extLst>
              <a:ext uri="{FF2B5EF4-FFF2-40B4-BE49-F238E27FC236}">
                <a16:creationId xmlns:a16="http://schemas.microsoft.com/office/drawing/2014/main" id="{C4121681-0375-E544-B63D-68B42AF85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2274" y="5068589"/>
            <a:ext cx="914400" cy="914400"/>
          </a:xfrm>
          <a:prstGeom prst="rect">
            <a:avLst/>
          </a:prstGeom>
        </p:spPr>
      </p:pic>
      <p:pic>
        <p:nvPicPr>
          <p:cNvPr id="24" name="Picture 23" descr="Icon&#10;&#10;Description automatically generated">
            <a:extLst>
              <a:ext uri="{FF2B5EF4-FFF2-40B4-BE49-F238E27FC236}">
                <a16:creationId xmlns:a16="http://schemas.microsoft.com/office/drawing/2014/main" id="{BC1620AA-A176-D440-BB59-C2F4DE63B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983" y="3741721"/>
            <a:ext cx="914400" cy="914400"/>
          </a:xfrm>
          <a:prstGeom prst="rect">
            <a:avLst/>
          </a:prstGeom>
        </p:spPr>
      </p:pic>
      <p:pic>
        <p:nvPicPr>
          <p:cNvPr id="26" name="Picture 25" descr="Icon&#10;&#10;Description automatically generated">
            <a:extLst>
              <a:ext uri="{FF2B5EF4-FFF2-40B4-BE49-F238E27FC236}">
                <a16:creationId xmlns:a16="http://schemas.microsoft.com/office/drawing/2014/main" id="{30DEA81E-FD8A-B94F-9675-0492EEB07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263" y="4855848"/>
            <a:ext cx="1269331" cy="1269331"/>
          </a:xfrm>
          <a:prstGeom prst="rect">
            <a:avLst/>
          </a:prstGeom>
        </p:spPr>
      </p:pic>
      <p:pic>
        <p:nvPicPr>
          <p:cNvPr id="33" name="Picture 32" descr="Icon&#10;&#10;Description automatically generated">
            <a:extLst>
              <a:ext uri="{FF2B5EF4-FFF2-40B4-BE49-F238E27FC236}">
                <a16:creationId xmlns:a16="http://schemas.microsoft.com/office/drawing/2014/main" id="{3EB0653B-5B63-7F4A-B066-662D61D561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210" y="3756263"/>
            <a:ext cx="1077634" cy="1077634"/>
          </a:xfrm>
          <a:prstGeom prst="rect">
            <a:avLst/>
          </a:prstGeom>
        </p:spPr>
      </p:pic>
      <p:pic>
        <p:nvPicPr>
          <p:cNvPr id="35" name="Picture 34" descr="Icon&#10;&#10;Description automatically generated">
            <a:extLst>
              <a:ext uri="{FF2B5EF4-FFF2-40B4-BE49-F238E27FC236}">
                <a16:creationId xmlns:a16="http://schemas.microsoft.com/office/drawing/2014/main" id="{4EA9EE00-453F-6D4E-93D8-9203CEF474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399" y="3663554"/>
            <a:ext cx="914400" cy="914400"/>
          </a:xfrm>
          <a:prstGeom prst="rect">
            <a:avLst/>
          </a:prstGeom>
        </p:spPr>
      </p:pic>
      <p:pic>
        <p:nvPicPr>
          <p:cNvPr id="37" name="Picture 36" descr="Icon&#10;&#10;Description automatically generated">
            <a:extLst>
              <a:ext uri="{FF2B5EF4-FFF2-40B4-BE49-F238E27FC236}">
                <a16:creationId xmlns:a16="http://schemas.microsoft.com/office/drawing/2014/main" id="{9A05A87C-A8F0-AF46-9499-6AB9AACF8A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0638" y="3676735"/>
            <a:ext cx="914400" cy="914400"/>
          </a:xfrm>
          <a:prstGeom prst="rect">
            <a:avLst/>
          </a:prstGeom>
        </p:spPr>
      </p:pic>
      <p:pic>
        <p:nvPicPr>
          <p:cNvPr id="39" name="Picture 38" descr="A picture containing logo&#10;&#10;Description automatically generated">
            <a:extLst>
              <a:ext uri="{FF2B5EF4-FFF2-40B4-BE49-F238E27FC236}">
                <a16:creationId xmlns:a16="http://schemas.microsoft.com/office/drawing/2014/main" id="{65194CFF-A416-894A-AEAF-105EE54A69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0099" y="3659441"/>
            <a:ext cx="2068009" cy="1078961"/>
          </a:xfrm>
          <a:prstGeom prst="rect">
            <a:avLst/>
          </a:prstGeom>
        </p:spPr>
      </p:pic>
      <p:sp>
        <p:nvSpPr>
          <p:cNvPr id="42" name="Rounded Rectangle 41">
            <a:extLst>
              <a:ext uri="{FF2B5EF4-FFF2-40B4-BE49-F238E27FC236}">
                <a16:creationId xmlns:a16="http://schemas.microsoft.com/office/drawing/2014/main" id="{3969510D-5A17-0B4C-A751-790DB11B51BB}"/>
              </a:ext>
            </a:extLst>
          </p:cNvPr>
          <p:cNvSpPr/>
          <p:nvPr/>
        </p:nvSpPr>
        <p:spPr>
          <a:xfrm>
            <a:off x="12649200" y="2000468"/>
            <a:ext cx="3403605" cy="9527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3200" b="1"/>
              <a:t>API</a:t>
            </a:r>
          </a:p>
        </p:txBody>
      </p:sp>
      <p:pic>
        <p:nvPicPr>
          <p:cNvPr id="1030" name="Picture 6" descr="Google APIs · GitHub">
            <a:extLst>
              <a:ext uri="{FF2B5EF4-FFF2-40B4-BE49-F238E27FC236}">
                <a16:creationId xmlns:a16="http://schemas.microsoft.com/office/drawing/2014/main" id="{2D52D081-0F0B-2540-B373-8D588ED7B6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18048" y="3691884"/>
            <a:ext cx="952755" cy="9527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con&#10;&#10;Description automatically generated">
            <a:extLst>
              <a:ext uri="{FF2B5EF4-FFF2-40B4-BE49-F238E27FC236}">
                <a16:creationId xmlns:a16="http://schemas.microsoft.com/office/drawing/2014/main" id="{0BC403F8-C8EF-4446-BCD2-7DEFE37D3F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805772" y="3499764"/>
            <a:ext cx="1269330" cy="1269330"/>
          </a:xfrm>
          <a:prstGeom prst="rect">
            <a:avLst/>
          </a:prstGeom>
        </p:spPr>
      </p:pic>
      <p:pic>
        <p:nvPicPr>
          <p:cNvPr id="46" name="Picture 45" descr="Shape&#10;&#10;Description automatically generated with low confidence">
            <a:extLst>
              <a:ext uri="{FF2B5EF4-FFF2-40B4-BE49-F238E27FC236}">
                <a16:creationId xmlns:a16="http://schemas.microsoft.com/office/drawing/2014/main" id="{EB471FF9-96A0-294A-8B3E-F0D2EF7DFF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075102" y="3499764"/>
            <a:ext cx="1293672" cy="1293672"/>
          </a:xfrm>
          <a:prstGeom prst="rect">
            <a:avLst/>
          </a:prstGeom>
        </p:spPr>
      </p:pic>
      <p:pic>
        <p:nvPicPr>
          <p:cNvPr id="48" name="Picture 47" descr="A picture containing logo&#10;&#10;Description automatically generated">
            <a:extLst>
              <a:ext uri="{FF2B5EF4-FFF2-40B4-BE49-F238E27FC236}">
                <a16:creationId xmlns:a16="http://schemas.microsoft.com/office/drawing/2014/main" id="{BA5A31CE-6253-254B-807F-7C865C85F6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21721" y="4618576"/>
            <a:ext cx="1364413" cy="1364413"/>
          </a:xfrm>
          <a:prstGeom prst="rect">
            <a:avLst/>
          </a:prstGeom>
        </p:spPr>
      </p:pic>
      <p:pic>
        <p:nvPicPr>
          <p:cNvPr id="1038" name="Picture 14" descr="Sass Icon - Download in Flat Style">
            <a:extLst>
              <a:ext uri="{FF2B5EF4-FFF2-40B4-BE49-F238E27FC236}">
                <a16:creationId xmlns:a16="http://schemas.microsoft.com/office/drawing/2014/main" id="{1977D430-F59D-9C4C-982A-B7485E0D2E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13544" y="4706824"/>
            <a:ext cx="1153122" cy="115312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Icon&#10;&#10;Description automatically generated">
            <a:extLst>
              <a:ext uri="{FF2B5EF4-FFF2-40B4-BE49-F238E27FC236}">
                <a16:creationId xmlns:a16="http://schemas.microsoft.com/office/drawing/2014/main" id="{AC180291-1E1F-984A-A86E-18CAB7381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315" y="3702078"/>
            <a:ext cx="914400" cy="914400"/>
          </a:xfrm>
          <a:prstGeom prst="rect">
            <a:avLst/>
          </a:prstGeom>
        </p:spPr>
      </p:pic>
      <p:pic>
        <p:nvPicPr>
          <p:cNvPr id="50" name="Picture 49" descr="Icon&#10;&#10;Description automatically generated">
            <a:extLst>
              <a:ext uri="{FF2B5EF4-FFF2-40B4-BE49-F238E27FC236}">
                <a16:creationId xmlns:a16="http://schemas.microsoft.com/office/drawing/2014/main" id="{0E7C088B-239A-6C4B-AC75-AF091461BF1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543844" y="4762496"/>
            <a:ext cx="1614316" cy="1614316"/>
          </a:xfrm>
          <a:prstGeom prst="rect">
            <a:avLst/>
          </a:prstGeom>
        </p:spPr>
      </p:pic>
    </p:spTree>
    <p:extLst>
      <p:ext uri="{BB962C8B-B14F-4D97-AF65-F5344CB8AC3E}">
        <p14:creationId xmlns:p14="http://schemas.microsoft.com/office/powerpoint/2010/main" val="33527354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uongthilan (truongthilan3027) - Hồ sơ | Pinterest">
            <a:extLst>
              <a:ext uri="{FF2B5EF4-FFF2-40B4-BE49-F238E27FC236}">
                <a16:creationId xmlns:a16="http://schemas.microsoft.com/office/drawing/2014/main" id="{D80A9E4E-90F2-4E87-8568-88987EC8E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4201" y="1042147"/>
            <a:ext cx="3200400" cy="352985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1028700" y="8381415"/>
            <a:ext cx="7706365" cy="0"/>
          </a:xfrm>
          <a:prstGeom prst="line">
            <a:avLst/>
          </a:prstGeom>
          <a:ln w="19050" cap="rnd">
            <a:solidFill>
              <a:srgbClr val="243762"/>
            </a:solidFill>
            <a:prstDash val="solid"/>
            <a:headEnd type="none" w="sm" len="sm"/>
            <a:tailEnd type="none" w="sm" len="sm"/>
          </a:ln>
        </p:spPr>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028700" y="2896490"/>
            <a:ext cx="7144038" cy="5806154"/>
          </a:xfrm>
          <a:prstGeom prst="rect">
            <a:avLst/>
          </a:prstGeom>
        </p:spPr>
      </p:pic>
      <p:sp>
        <p:nvSpPr>
          <p:cNvPr id="4" name="TextBox 4"/>
          <p:cNvSpPr txBox="1"/>
          <p:nvPr/>
        </p:nvSpPr>
        <p:spPr>
          <a:xfrm>
            <a:off x="9615704" y="4214654"/>
            <a:ext cx="7643596" cy="1914842"/>
          </a:xfrm>
          <a:prstGeom prst="rect">
            <a:avLst/>
          </a:prstGeom>
        </p:spPr>
        <p:txBody>
          <a:bodyPr lIns="0" tIns="0" rIns="0" bIns="0" rtlCol="0" anchor="t">
            <a:spAutoFit/>
          </a:bodyPr>
          <a:lstStyle/>
          <a:p>
            <a:pPr>
              <a:lnSpc>
                <a:spcPts val="7452"/>
              </a:lnSpc>
            </a:pPr>
            <a:r>
              <a:rPr lang="en-US" sz="6774" spc="-67">
                <a:solidFill>
                  <a:srgbClr val="3884FD"/>
                </a:solidFill>
                <a:latin typeface="Nunito Bold"/>
              </a:rPr>
              <a:t>Cảm ơn thầy và các bạn đã lắng nghe!!!</a:t>
            </a:r>
          </a:p>
        </p:txBody>
      </p:sp>
      <p:sp>
        <p:nvSpPr>
          <p:cNvPr id="7" name="Chỗ dành sẵn cho Số hiệu Bản chiếu 9">
            <a:extLst>
              <a:ext uri="{FF2B5EF4-FFF2-40B4-BE49-F238E27FC236}">
                <a16:creationId xmlns:a16="http://schemas.microsoft.com/office/drawing/2014/main" id="{7E0A8C73-7CC2-46CF-B0A8-8FFAE71DE36B}"/>
              </a:ext>
            </a:extLst>
          </p:cNvPr>
          <p:cNvSpPr>
            <a:spLocks noGrp="1"/>
          </p:cNvSpPr>
          <p:nvPr>
            <p:ph type="sldNum" sz="quarter" idx="12"/>
          </p:nvPr>
        </p:nvSpPr>
        <p:spPr>
          <a:xfrm>
            <a:off x="15666585" y="9602820"/>
            <a:ext cx="2133600" cy="365125"/>
          </a:xfrm>
        </p:spPr>
        <p:txBody>
          <a:bodyPr/>
          <a:lstStyle/>
          <a:p>
            <a:fld id="{B6F15528-21DE-4FAA-801E-634DDDAF4B2B}" type="slidenum">
              <a:rPr lang="en-US" sz="2800" smtClean="0">
                <a:solidFill>
                  <a:srgbClr val="002060"/>
                </a:solidFill>
                <a:latin typeface="Nunito" pitchFamily="2" charset="0"/>
              </a:rPr>
              <a:pPr/>
              <a:t>6</a:t>
            </a:fld>
            <a:endParaRPr lang="en-US" sz="2800">
              <a:solidFill>
                <a:srgbClr val="002060"/>
              </a:solidFill>
              <a:latin typeface="Nunito"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228</Words>
  <Application>Microsoft Macintosh PowerPoint</Application>
  <PresentationFormat>Custom</PresentationFormat>
  <Paragraphs>35</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Asap SemiBold</vt:lpstr>
      <vt:lpstr>Nunito Sans Bold</vt:lpstr>
      <vt:lpstr>Nunito Bold</vt:lpstr>
      <vt:lpstr>Nunito</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[PNHAT] WebProgramming-DOCKER</dc:title>
  <cp:lastModifiedBy>Nhat Phuoc</cp:lastModifiedBy>
  <cp:revision>9</cp:revision>
  <dcterms:created xsi:type="dcterms:W3CDTF">2006-08-16T00:00:00Z</dcterms:created>
  <dcterms:modified xsi:type="dcterms:W3CDTF">2022-04-06T02:52:33Z</dcterms:modified>
  <dc:identifier>DAE8p--0EN4</dc:identifier>
</cp:coreProperties>
</file>